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sldIdLst>
    <p:sldId id="256" r:id="rId4"/>
    <p:sldId id="257" r:id="rId5"/>
    <p:sldId id="258" r:id="rId6"/>
    <p:sldId id="322" r:id="rId7"/>
    <p:sldId id="323" r:id="rId8"/>
    <p:sldId id="324" r:id="rId9"/>
    <p:sldId id="331" r:id="rId10"/>
    <p:sldId id="332" r:id="rId11"/>
    <p:sldId id="333" r:id="rId12"/>
    <p:sldId id="334" r:id="rId13"/>
    <p:sldId id="337" r:id="rId14"/>
    <p:sldId id="338" r:id="rId15"/>
    <p:sldId id="340" r:id="rId16"/>
    <p:sldId id="339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50" r:id="rId25"/>
    <p:sldId id="351" r:id="rId26"/>
    <p:sldId id="348" r:id="rId27"/>
    <p:sldId id="279" r:id="rId28"/>
    <p:sldId id="352" r:id="rId29"/>
    <p:sldId id="353" r:id="rId30"/>
    <p:sldId id="355" r:id="rId31"/>
    <p:sldId id="356" r:id="rId32"/>
    <p:sldId id="357" r:id="rId33"/>
    <p:sldId id="360" r:id="rId34"/>
    <p:sldId id="361" r:id="rId35"/>
    <p:sldId id="280" r:id="rId36"/>
    <p:sldId id="362" r:id="rId37"/>
    <p:sldId id="260" r:id="rId38"/>
    <p:sldId id="363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8B357109-21C7-4152-A37E-075548C614B0}">
          <p14:sldIdLst>
            <p14:sldId id="256"/>
          </p14:sldIdLst>
        </p14:section>
        <p14:section name="目录" id="{F8524880-9A5E-4976-A791-C03378F7963F}">
          <p14:sldIdLst>
            <p14:sldId id="257"/>
          </p14:sldIdLst>
        </p14:section>
        <p14:section name="背景简介" id="{437634B0-186E-43E6-961D-A89BCF06BC8B}">
          <p14:sldIdLst>
            <p14:sldId id="258"/>
            <p14:sldId id="322"/>
            <p14:sldId id="323"/>
            <p14:sldId id="324"/>
            <p14:sldId id="331"/>
            <p14:sldId id="332"/>
            <p14:sldId id="333"/>
            <p14:sldId id="334"/>
          </p14:sldIdLst>
        </p14:section>
        <p14:section name="算法应用" id="{00C7294C-B00F-4605-B542-36CB370ED884}">
          <p14:sldIdLst>
            <p14:sldId id="337"/>
            <p14:sldId id="338"/>
            <p14:sldId id="340"/>
            <p14:sldId id="339"/>
            <p14:sldId id="341"/>
            <p14:sldId id="342"/>
            <p14:sldId id="343"/>
            <p14:sldId id="344"/>
            <p14:sldId id="345"/>
            <p14:sldId id="346"/>
            <p14:sldId id="347"/>
            <p14:sldId id="350"/>
            <p14:sldId id="351"/>
            <p14:sldId id="348"/>
          </p14:sldIdLst>
        </p14:section>
        <p14:section name="运行结果" id="{FD4EBD30-4575-4CAD-8999-4480A60BF165}">
          <p14:sldIdLst>
            <p14:sldId id="279"/>
            <p14:sldId id="352"/>
            <p14:sldId id="353"/>
            <p14:sldId id="355"/>
            <p14:sldId id="356"/>
            <p14:sldId id="357"/>
            <p14:sldId id="360"/>
            <p14:sldId id="361"/>
          </p14:sldIdLst>
        </p14:section>
        <p14:section name="结论" id="{4F987E0A-AAC5-40B6-8B2D-9AA6D72100F4}">
          <p14:sldIdLst>
            <p14:sldId id="280"/>
            <p14:sldId id="362"/>
          </p14:sldIdLst>
        </p14:section>
        <p14:section name="结束页" id="{EC750463-1F54-4723-8640-1964A60D036D}">
          <p14:sldIdLst>
            <p14:sldId id="260"/>
          </p14:sldIdLst>
        </p14:section>
        <p14:section name="附录" id="{7D30E7D4-2639-4956-82C8-55D30DD02157}">
          <p14:sldIdLst>
            <p14:sldId id="363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96" autoAdjust="0"/>
  </p:normalViewPr>
  <p:slideViewPr>
    <p:cSldViewPr snapToGrid="0" showGuides="1">
      <p:cViewPr varScale="1">
        <p:scale>
          <a:sx n="79" d="100"/>
          <a:sy n="79" d="100"/>
        </p:scale>
        <p:origin x="852" y="344"/>
      </p:cViewPr>
      <p:guideLst>
        <p:guide pos="315"/>
        <p:guide pos="7368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&amp;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 hasCustomPrompt="1"/>
          </p:nvPr>
        </p:nvSpPr>
        <p:spPr>
          <a:xfrm>
            <a:off x="1999578" y="2357035"/>
            <a:ext cx="4914900" cy="23394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</a:t>
            </a:r>
            <a:endParaRPr lang="en-US" altLang="zh-CN" dirty="0"/>
          </a:p>
          <a:p>
            <a:pPr lvl="0"/>
            <a:r>
              <a:rPr lang="zh-CN" altLang="en-US" dirty="0"/>
              <a:t>你的主题</a:t>
            </a:r>
            <a:endParaRPr lang="en-US" altLang="zh-CN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1219200" y="5338785"/>
            <a:ext cx="6972300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8716454" y="5193084"/>
            <a:ext cx="2888528" cy="467929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8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输入方案名称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2" hasCustomPrompt="1"/>
          </p:nvPr>
        </p:nvSpPr>
        <p:spPr>
          <a:xfrm>
            <a:off x="5772152" y="906088"/>
            <a:ext cx="5486399" cy="80841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600" spc="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输入一些英文字母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3" hasCustomPrompt="1"/>
          </p:nvPr>
        </p:nvSpPr>
        <p:spPr>
          <a:xfrm>
            <a:off x="3961674" y="3557482"/>
            <a:ext cx="2933700" cy="84946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050" spc="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DREAM</a:t>
            </a:r>
            <a:endParaRPr lang="en-US" altLang="zh-CN" dirty="0"/>
          </a:p>
          <a:p>
            <a:pPr lvl="0"/>
            <a:r>
              <a:rPr lang="en-US" altLang="zh-CN" dirty="0"/>
              <a:t>TRAVEL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4" hasCustomPrompt="1"/>
          </p:nvPr>
        </p:nvSpPr>
        <p:spPr>
          <a:xfrm>
            <a:off x="1219200" y="5531416"/>
            <a:ext cx="2933700" cy="4349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汇报人：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5" hasCustomPrompt="1"/>
          </p:nvPr>
        </p:nvSpPr>
        <p:spPr>
          <a:xfrm>
            <a:off x="4152900" y="5531416"/>
            <a:ext cx="2933700" cy="4349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汇报时间：</a:t>
            </a:r>
            <a:endParaRPr lang="zh-CN" altLang="en-US" dirty="0"/>
          </a:p>
        </p:txBody>
      </p:sp>
      <p:pic>
        <p:nvPicPr>
          <p:cNvPr id="31" name="图片 30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06088"/>
            <a:ext cx="1413513" cy="188468"/>
          </a:xfrm>
          <a:prstGeom prst="rect">
            <a:avLst/>
          </a:prstGeom>
        </p:spPr>
      </p:pic>
      <p:sp>
        <p:nvSpPr>
          <p:cNvPr id="35" name="椭圆 34"/>
          <p:cNvSpPr/>
          <p:nvPr userDrawn="1"/>
        </p:nvSpPr>
        <p:spPr>
          <a:xfrm>
            <a:off x="3790644" y="-4300394"/>
            <a:ext cx="7467907" cy="7467907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7348761" y="2720395"/>
            <a:ext cx="9686478" cy="5622041"/>
          </a:xfrm>
          <a:prstGeom prst="ellips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3118250" y="4571381"/>
            <a:ext cx="7467907" cy="7467907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-2064438" y="-4669409"/>
            <a:ext cx="9919098" cy="9076359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1556423" y="1539488"/>
            <a:ext cx="2786741" cy="45285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18867" y="1539489"/>
            <a:ext cx="2786400" cy="2091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848838" y="1539488"/>
            <a:ext cx="2786400" cy="2091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4718867" y="3989407"/>
            <a:ext cx="1870378" cy="443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400" b="1"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714505" y="4514819"/>
            <a:ext cx="5919601" cy="116571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12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de-DE" altLang="zh-CN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V="1">
            <a:off x="7489370" y="4211300"/>
            <a:ext cx="3144736" cy="609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3756518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306392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8916955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3756518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3756518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6306392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2" hasCustomPrompt="1"/>
          </p:nvPr>
        </p:nvSpPr>
        <p:spPr>
          <a:xfrm>
            <a:off x="6306392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3" hasCustomPrompt="1"/>
          </p:nvPr>
        </p:nvSpPr>
        <p:spPr>
          <a:xfrm>
            <a:off x="8916955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8916955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素材页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19800000">
            <a:off x="419422" y="420538"/>
            <a:ext cx="647700" cy="647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6" name="直接连接符 5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声明页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207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图片出处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英文 </a:t>
            </a:r>
            <a:r>
              <a:rPr kumimoji="1" lang="en-US" altLang="zh-CN" sz="1400" dirty="0">
                <a:solidFill>
                  <a:schemeClr val="bg1"/>
                </a:solidFill>
              </a:rPr>
              <a:t>Segoe UI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中文 微软雅黑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1.2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pexels.com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设计灵感来自网易云音乐人格主导色测试报告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（邮箱：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561822335@qq.com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1424041" y="737135"/>
            <a:ext cx="19841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516380" y="1577198"/>
            <a:ext cx="18918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1400" dirty="0">
              <a:solidFill>
                <a:schemeClr val="tx1">
                  <a:lumMod val="25000"/>
                  <a:lumOff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-1762225" y="-1826935"/>
            <a:ext cx="6134691" cy="5255935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821180" y="3048260"/>
            <a:ext cx="14421235" cy="9686478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-806788" y="-1146780"/>
            <a:ext cx="5255935" cy="4277483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7303968" y="1792642"/>
            <a:ext cx="7859831" cy="5279304"/>
          </a:xfrm>
          <a:prstGeom prst="ellips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文本框 10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文本框 9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239657" y="1594259"/>
            <a:ext cx="6429829" cy="354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4816999" y="5630627"/>
            <a:ext cx="6879701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5353050" y="946150"/>
            <a:ext cx="6343650" cy="18732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15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-206899" y="3823481"/>
            <a:ext cx="5023898" cy="201387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6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</a:t>
            </a:r>
            <a:endParaRPr lang="en-US" altLang="zh-CN" dirty="0"/>
          </a:p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0782300" y="2590800"/>
            <a:ext cx="9144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4030179" y="5291333"/>
            <a:ext cx="7666522" cy="50250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这里是一些介绍</a:t>
            </a:r>
            <a:endParaRPr lang="zh-CN" altLang="en-US" dirty="0"/>
          </a:p>
        </p:txBody>
      </p:sp>
      <p:sp>
        <p:nvSpPr>
          <p:cNvPr id="35" name="椭圆 34"/>
          <p:cNvSpPr/>
          <p:nvPr userDrawn="1"/>
        </p:nvSpPr>
        <p:spPr>
          <a:xfrm>
            <a:off x="-2142613" y="2819400"/>
            <a:ext cx="6134691" cy="5255935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2149475" y="-4897185"/>
            <a:ext cx="14421235" cy="9686478"/>
          </a:xfrm>
          <a:prstGeom prst="ellipse">
            <a:avLst/>
          </a:prstGeom>
          <a:solidFill>
            <a:schemeClr val="accent1">
              <a:alpha val="12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 userDrawn="1"/>
        </p:nvSpPr>
        <p:spPr>
          <a:xfrm>
            <a:off x="8524875" y="4464050"/>
            <a:ext cx="6134691" cy="525593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2" y="1881432"/>
            <a:ext cx="8154022" cy="3728356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7861" y="1871791"/>
            <a:ext cx="1870378" cy="3323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507861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507861" y="3845476"/>
            <a:ext cx="1870378" cy="3323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507861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1917700" y="2019300"/>
            <a:ext cx="4815002" cy="295320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5298322" y="2004406"/>
            <a:ext cx="4959584" cy="330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410900" y="3429001"/>
            <a:ext cx="2348300" cy="2215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在这里填写文案</a:t>
            </a:r>
            <a:endParaRPr lang="en-US" altLang="zh-CN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1410901" y="2255563"/>
            <a:ext cx="2716041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在这里填写标题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892278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892278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892278" y="3845476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892278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4978400" y="1828800"/>
            <a:ext cx="2185030" cy="38492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3560384" y="1074194"/>
            <a:ext cx="5071233" cy="5071233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787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30" y="1057792"/>
            <a:ext cx="2771541" cy="5381108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>
            <p:ph type="body" sz="quarter" idx="18" hasCustomPrompt="1"/>
          </p:nvPr>
        </p:nvSpPr>
        <p:spPr>
          <a:xfrm>
            <a:off x="936724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936724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r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20" hasCustomPrompt="1"/>
          </p:nvPr>
        </p:nvSpPr>
        <p:spPr>
          <a:xfrm>
            <a:off x="936724" y="3845476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936724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r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7907562" y="2003855"/>
            <a:ext cx="2761049" cy="41415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482062" y="1442798"/>
            <a:ext cx="2139425" cy="32091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>
            <a:off x="0" y="3657600"/>
            <a:ext cx="121920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1523389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1523389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1523389" y="4086593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389" y="4561659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3927097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0" hasCustomPrompt="1"/>
          </p:nvPr>
        </p:nvSpPr>
        <p:spPr>
          <a:xfrm>
            <a:off x="3927097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7097" y="4086593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3927097" y="4561659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0"/>
            <a:r>
              <a:rPr lang="zh-CN" altLang="en-US" dirty="0"/>
              <a:t>这些是具体内容</a:t>
            </a:r>
            <a:endParaRPr lang="zh-CN" altLang="en-US" dirty="0"/>
          </a:p>
          <a:p>
            <a:pPr lvl="4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A3715-8CCB-4CBC-AFCA-84AEA388CD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B8FCC-0B55-480A-A770-AAA6B26A46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3EFB3-1E01-428D-8D86-48212F3755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175A8-038F-4C17-9605-710649DB3E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3801554" y="2386218"/>
            <a:ext cx="4914900" cy="830997"/>
          </a:xfrm>
        </p:spPr>
        <p:txBody>
          <a:bodyPr>
            <a:spAutoFit/>
          </a:bodyPr>
          <a:lstStyle/>
          <a:p>
            <a:r>
              <a:rPr lang="zh-CN" altLang="zh-CN" sz="6000" kern="100" spc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数据挖掘设计</a:t>
            </a:r>
            <a:endParaRPr lang="zh-CN" altLang="en-US" sz="28700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4"/>
          </p:nvPr>
        </p:nvSpPr>
        <p:spPr>
          <a:xfrm>
            <a:off x="1219200" y="5531416"/>
            <a:ext cx="2933700" cy="325410"/>
          </a:xfrm>
        </p:spPr>
        <p:txBody>
          <a:bodyPr>
            <a:spAutoFit/>
          </a:bodyPr>
          <a:lstStyle/>
          <a:p>
            <a:r>
              <a:rPr lang="zh-CN" altLang="en-US" dirty="0"/>
              <a:t>汇报人：</a:t>
            </a:r>
            <a:r>
              <a:rPr lang="zh-CN" altLang="zh-CN" dirty="0"/>
              <a:t>王贺麟</a:t>
            </a:r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5"/>
          </p:nvPr>
        </p:nvSpPr>
        <p:spPr>
          <a:xfrm>
            <a:off x="4152900" y="5531416"/>
            <a:ext cx="3655786" cy="325410"/>
          </a:xfrm>
        </p:spPr>
        <p:txBody>
          <a:bodyPr>
            <a:spAutoFit/>
          </a:bodyPr>
          <a:lstStyle/>
          <a:p>
            <a:r>
              <a:rPr lang="zh-CN" altLang="en-US" dirty="0"/>
              <a:t>汇报时间：</a:t>
            </a:r>
            <a:r>
              <a:rPr lang="en-US" altLang="zh-CN" dirty="0"/>
              <a:t>2024-5-30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9428" y="2845738"/>
            <a:ext cx="93531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总之，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算法作为一种经典的决策树算法，通过信息增益选择最优特征，逐步生成决策树，对数据进行有效分类。尽管存在一些局限性，但其直观、易于理解的特性使其在机器学习领域中具有重要地位。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12926" y="4533599"/>
            <a:ext cx="5023898" cy="914096"/>
          </a:xfrm>
        </p:spPr>
        <p:txBody>
          <a:bodyPr>
            <a:spAutoFit/>
          </a:bodyPr>
          <a:lstStyle/>
          <a:p>
            <a:r>
              <a:rPr lang="zh-CN" altLang="en-US" dirty="0"/>
              <a:t>算法应用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1301" y="2819400"/>
            <a:ext cx="10763250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  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本章首先介绍算法具体应用过程，包括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数据预处理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、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算法流程图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、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算法伪代码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、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程序说明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，然后分析它的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时间和空间复杂度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，最后说明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算法的边界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。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9176" y="2396303"/>
            <a:ext cx="1085363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                       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数据描述性分析和正态性检验</a:t>
            </a:r>
            <a:endParaRPr lang="zh-CN" altLang="zh-CN" sz="2800" b="1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 </a:t>
            </a:r>
            <a:r>
              <a:rPr lang="zh-CN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首先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，我们对样品的标签进行了分析，发现患病和未患病病例分别为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49.97%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和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50.03%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，表明完全均匀的样本量。</a:t>
            </a:r>
            <a:r>
              <a:rPr lang="zh-CN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其次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，我们分析每个特征并绘制散点图在每个特征之间绘制图，以展示它们在样本中的关系。</a:t>
            </a:r>
            <a:r>
              <a:rPr lang="zh-CN" altLang="zh-C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然后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,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计算各特征的统计指标，并进行正态性检。经检验，除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ap hi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和</a:t>
            </a:r>
            <a:r>
              <a:rPr lang="en-US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ap lo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外，连续特征均遵循正态分布，样本分布均匀。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1076" y="284445"/>
            <a:ext cx="33098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数据预处理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41607" y="217307"/>
            <a:ext cx="93531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                         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缺失值和异常值处理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我们使用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Python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的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pandas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库用于识别缺失值，由于缺失值很少我们直接删除所在行。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为了检测异常值，我们画了一个连续的箱形图。特征作为样本数据，直观地查看数据分布</a:t>
            </a:r>
            <a:r>
              <a:rPr lang="zh-CN" altLang="en-US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655" y="1392380"/>
            <a:ext cx="5266690" cy="2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50878" y="4065160"/>
            <a:ext cx="935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266700" algn="ctr"/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图：连续数据的箱线图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878" y="4429616"/>
            <a:ext cx="107806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可以看出，异常值主要出现在身高、体重、舒张压和收缩压数据。 对分布有了一定的了解后对于异常值，我们结合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IQR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规则和基本常识来过滤筛选异常数据。 我们对异常值的定义标准如下：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•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身高和体重值超过上、下标准差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1.5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倍下四分位数被视为异常值。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•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舒张压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40mmHg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，收缩压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200mmHg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以上，或收缩压低于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80mmHg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，且血压高于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250mmHg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被视为异常值。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根据上述标准，计算出异常样本数为约占样本总数的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5.2%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。 由于异常比例样本量不高，我们采用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discard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方法进行处理，直接删除总样本中的异常样本。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91443" y="2138650"/>
            <a:ext cx="108536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仅对于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SHAP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分析，考虑到数据的尺度在不同的维度上是不同的，不能被分割直接比较，我们采用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Z-SCORE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归一化方法，以确保所有维度数据的大小是一样的。计算公式如下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: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endParaRPr lang="en-US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其中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x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为原始数据点，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μ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为数据集的平均值，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σ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为标准数据集的偏差。</a:t>
            </a:r>
            <a:endParaRPr lang="zh-CN" altLang="en-US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endParaRPr lang="zh-CN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3447" y="381722"/>
            <a:ext cx="46250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Z-SCORE</a:t>
            </a:r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归一化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415" y="3333831"/>
            <a:ext cx="5365170" cy="10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91443" y="2138650"/>
            <a:ext cx="108536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通过查阅相关文献，我们了解到体重是影响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-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的重要因素影响心血管疾病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[1]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。因此，根据身高和体重特征根据原始数据，我们引入了一个新功能，身体质量指数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(BMI)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，用来评估疾病的状况。体重指数计算公式如下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: 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endParaRPr lang="en-US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endParaRPr lang="en-US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这里重量的单位是公斤，高度的单位是米。</a:t>
            </a:r>
            <a:endParaRPr lang="zh-CN" altLang="en-US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endParaRPr lang="zh-CN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6779" y="533589"/>
            <a:ext cx="25784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特征构建</a:t>
            </a:r>
            <a:endParaRPr lang="zh-CN" altLang="en-US" sz="4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9016" y="3429000"/>
            <a:ext cx="4253967" cy="85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76036" y="3044279"/>
            <a:ext cx="32379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算法流程图</a:t>
            </a:r>
            <a:endParaRPr lang="zh-CN" altLang="en-US" sz="4400" b="1" dirty="0"/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8697" y="393969"/>
            <a:ext cx="3507267" cy="607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8793" y="3044278"/>
            <a:ext cx="32379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程序说明</a:t>
            </a:r>
            <a:endParaRPr lang="zh-CN" altLang="en-US" sz="4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304971" y="102857"/>
            <a:ext cx="935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1.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itchFamily="2" charset="-122"/>
              </a:rPr>
              <a:t>加载数据集并划分验证集和测试集合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4971" y="828479"/>
            <a:ext cx="9353144" cy="119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from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pycaret.datasets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get_data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diabetes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get_data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cardio_train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10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en-US" altLang="zh-CN" sz="1800" kern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init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setup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from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pycaret.classification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* 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clf1 = setup(data = diabetes, target = 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'cardio'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13143" y="2156896"/>
            <a:ext cx="9353144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26670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定义树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04971" y="2898349"/>
            <a:ext cx="9353144" cy="280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构建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ID3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决策树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id3(X, y, features, depth=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(y)) ==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y.iloc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(features) ==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depth &gt;=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y.mode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best_feature_to_split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(X, y)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tree = {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 {}}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value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X[X[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== value].drop(columns=[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y[X[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== value]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subtree = id3(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sub_X.columns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depth +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tree[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][value] = subtree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tree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8793" y="3044278"/>
            <a:ext cx="32379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程序说明</a:t>
            </a:r>
            <a:endParaRPr lang="zh-CN" altLang="en-US" sz="4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303432" y="1548306"/>
            <a:ext cx="5235913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24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24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十折交叉检验，训练树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train logistic regression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dt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create_model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dt'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,fold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3432" y="3428998"/>
            <a:ext cx="9353144" cy="120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24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24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验证性能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plot_model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(dtf, plot = 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plot_model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(dtf, plot = 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plot_kwargs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{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'percent'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: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})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0427" y="3044279"/>
            <a:ext cx="32379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程序说明</a:t>
            </a:r>
            <a:endParaRPr lang="zh-CN" altLang="en-US" sz="4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906317" y="153639"/>
            <a:ext cx="9353144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26670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遍历最大深度，进行剪枝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10674" y="899535"/>
            <a:ext cx="9353144" cy="334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4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进行剪枝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prune(tree, X, y):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(node, X, y):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(node,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feature = list(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node.keys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())[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value </a:t>
            </a: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node[feature]: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(node[feature][value],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X[X[feature] == value].drop(columns=[feature])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y[X[feature] == value]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node[feature][value] 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(node[feature][value],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leaf_counts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Counter(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most_common_label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leaf_counts.most_common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)[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all(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(subtree, str) </a:t>
            </a: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subtree </a:t>
            </a: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node[feature].values()):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Counter(node[feature].values()).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)[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most_common_label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(tree, X, y)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10674" y="4350327"/>
            <a:ext cx="9353144" cy="2367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start a loop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 = []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[]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np.arange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 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create_model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4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'dt'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model_results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pull().loc[[</a:t>
            </a:r>
            <a:r>
              <a:rPr lang="en-US" altLang="zh-CN" sz="14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'Mean'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]]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models.append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(model)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results.append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model_results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pd.concat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(results, axis=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results.index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np.arange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50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4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4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results.plot</a:t>
            </a:r>
            <a:r>
              <a:rPr lang="en-US" altLang="zh-CN" sz="14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4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609281" y="2214776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01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09281" y="3424057"/>
            <a:ext cx="2077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背景简介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609281" y="3230439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19023" y="3331724"/>
            <a:ext cx="2077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运行结果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9419023" y="3138106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091872" y="4253389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05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9023" y="2214776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03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147940" y="5313858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47940" y="5462670"/>
            <a:ext cx="2077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附录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583" y="4253389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04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21583" y="5462670"/>
            <a:ext cx="2077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结论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21583" y="5269052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14152" y="2214776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02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14152" y="3424057"/>
            <a:ext cx="20777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算法应用</a:t>
            </a:r>
            <a:endParaRPr lang="zh-CN" altLang="en-US" sz="24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014152" y="3230439"/>
            <a:ext cx="71247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8793" y="3044278"/>
            <a:ext cx="32379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程序说明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049" name="图片 4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82" y="457200"/>
            <a:ext cx="52705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601182" y="5013017"/>
            <a:ext cx="9353144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2667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得到最大深度为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左右，模型在测试集上效果最好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8324" y="228600"/>
            <a:ext cx="5475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时间和空间复杂度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32981" y="1023120"/>
            <a:ext cx="9353144" cy="5446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时间复杂度</a:t>
            </a:r>
            <a:endParaRPr lang="zh-CN" altLang="zh-CN" sz="1400" b="1" kern="100" dirty="0">
              <a:solidFill>
                <a:srgbClr val="FF0000"/>
              </a:solidFill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算法的时间复杂度主要受到以下因素的影响：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数据集中的实例数量（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）。属性的数量（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）。树的深度（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）。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主要时间开销在于计算信息增益和递归构建决策树。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计算信息增益：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需要计算每个属性的信息增益。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计算信息增益涉及计算熵，熵的计算是线性的，即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O(N)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个属性，每个属性的计算复杂度为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O(N)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，总的计算复杂度为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O(M * N)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递归构建决策树：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在最坏情况下，树的深度接近于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（每次只分一个实例）。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在每个层次上，计算信息增益的总复杂度为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O(M * N)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因此，整个树构建过程的复杂度为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O(M * N * D)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，在最坏情况下，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D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N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综上所述，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算法的最坏情况时间复杂度为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O(M * N^2)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8324" y="228600"/>
            <a:ext cx="5475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时间和空间复杂度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9428" y="1589527"/>
            <a:ext cx="9353144" cy="475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b="1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空间复杂度</a:t>
            </a:r>
            <a:endParaRPr lang="zh-CN" altLang="zh-CN" sz="1400" b="1" kern="100" dirty="0">
              <a:solidFill>
                <a:srgbClr val="FF0000"/>
              </a:solidFill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算法的空间复杂度主要受到以下因素的影响：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数据集的大小（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）。属性的数量（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）。树的深度（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）。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存储数据集：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数据集需要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O(N * M)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的空间。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存储决策树：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决策树的深度在最坏情况下接近于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每个节点存储一个属性和若干子节点指针，总的空间复杂度接近于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O(N)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递归栈空间：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在最坏情况下，递归深度接近于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综上所述，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算法的空间复杂度为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O(N * M + N)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≈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O(N * M)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58324" y="228600"/>
            <a:ext cx="5475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时间和空间复杂度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75397" y="2311739"/>
            <a:ext cx="7356543" cy="2234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2800" b="1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                       </a:t>
            </a:r>
            <a:r>
              <a:rPr lang="zh-CN" altLang="zh-CN" sz="4000" b="1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总结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2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时间复杂度：</a:t>
            </a:r>
            <a:r>
              <a:rPr lang="en-US" altLang="zh-CN" sz="2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O(M * N^2)</a:t>
            </a:r>
            <a:r>
              <a:rPr lang="zh-CN" altLang="zh-CN" sz="2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（最坏情况）。</a:t>
            </a:r>
            <a:endParaRPr lang="zh-CN" altLang="zh-CN" sz="20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2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空间复杂度：</a:t>
            </a:r>
            <a:r>
              <a:rPr lang="en-US" altLang="zh-CN" sz="2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O(N * M)</a:t>
            </a:r>
            <a:r>
              <a:rPr lang="zh-CN" altLang="zh-CN" sz="2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6691" y="3044279"/>
            <a:ext cx="32379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算法边界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55941" y="528847"/>
            <a:ext cx="9353144" cy="5030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i="1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适用于以下类型的数据：</a:t>
            </a:r>
            <a:r>
              <a:rPr lang="en-US" altLang="zh-CN" sz="1800" i="1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i="1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分类问题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算法主要用于分类问题。目标变量必须是离散的（即类标签），算法通过递归地选择最佳属性来构建决策树，从而对实例进行分类。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离散属性的数据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算法最适合处理具有离散值的属性。每个属性可以有多个不同的离散值，这些值用于划分数据集。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属性间独立性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 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假设属性之间是独立的。虽然在实际问题中这并不总是成立，但在属性相对独立时，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的效果较好。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i="1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不适用场景示例</a:t>
            </a:r>
            <a:endParaRPr lang="zh-CN" altLang="zh-CN" sz="1400" i="1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回归问题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ID3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不能处理目标变量为连续值的回归问题。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需要处理大量连续属性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 例如，股票价格预测中的时间序列数据。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07950" indent="304800" algn="l">
              <a:lnSpc>
                <a:spcPct val="150000"/>
              </a:lnSpc>
              <a:tabLst>
                <a:tab pos="712470" algn="l"/>
              </a:tabLst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数据噪声较多的情况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 例如，传感器数据中存在大量干扰的情况下。</a:t>
            </a:r>
            <a:endParaRPr lang="zh-CN" altLang="zh-CN" sz="14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12926" y="4494689"/>
            <a:ext cx="5023898" cy="914096"/>
          </a:xfrm>
        </p:spPr>
        <p:txBody>
          <a:bodyPr>
            <a:spAutoFit/>
          </a:bodyPr>
          <a:lstStyle/>
          <a:p>
            <a:r>
              <a:rPr lang="zh-CN" altLang="en-US" dirty="0"/>
              <a:t>运行结果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26418" y="310806"/>
            <a:ext cx="53391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训练过程</a:t>
            </a:r>
            <a:r>
              <a:rPr lang="en-US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(10</a:t>
            </a:r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折交叉</a:t>
            </a:r>
            <a:r>
              <a:rPr lang="en-US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6418" y="1800224"/>
            <a:ext cx="5138517" cy="357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43247" y="359270"/>
            <a:ext cx="1505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剪枝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1702" y="1227578"/>
            <a:ext cx="5268595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461702" y="5261090"/>
            <a:ext cx="582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根据图中召回率和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F1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值的变化趋势选取最大深度为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61209" y="359270"/>
            <a:ext cx="26695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模型效果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54" y="1356513"/>
            <a:ext cx="4592313" cy="333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25" y="1356513"/>
            <a:ext cx="5023087" cy="34210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39111" y="5005366"/>
            <a:ext cx="935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ROC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曲线和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AUC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值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015109" y="5132155"/>
            <a:ext cx="1977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混淆矩阵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54219" y="6203941"/>
            <a:ext cx="9353144" cy="25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错误样例中，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1(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有病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识别为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0(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未预测到疾病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的概率较高，整体的漏检率为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16%                   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9575" y="5944317"/>
            <a:ext cx="9353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误差分析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5995" y="204281"/>
            <a:ext cx="24393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模型解释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9865" y="865370"/>
            <a:ext cx="3125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决策边界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425" y="1669522"/>
            <a:ext cx="5200222" cy="369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34" y="1669522"/>
            <a:ext cx="5068672" cy="36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41848" y="5657671"/>
            <a:ext cx="10508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可见模型在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线性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决策边界不清晰，在边界内有诸多异常点，将维度使用扩展到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维可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视化后也是如此，需要更高维度的特征参与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最终剪枝为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维，见后文树的可视化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987671" y="4446052"/>
            <a:ext cx="5023898" cy="914096"/>
          </a:xfrm>
        </p:spPr>
        <p:txBody>
          <a:bodyPr>
            <a:spAutoFit/>
          </a:bodyPr>
          <a:lstStyle/>
          <a:p>
            <a:r>
              <a:rPr lang="zh-CN" altLang="en-US" sz="6600" b="0" kern="1200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背景简介</a:t>
            </a:r>
            <a:endParaRPr lang="zh-CN" altLang="en-US" sz="6600" b="0" kern="1200" spc="6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85429" y="182759"/>
            <a:ext cx="76754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树的可视化</a:t>
            </a:r>
            <a:r>
              <a:rPr lang="en-US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解释特征重要性</a:t>
            </a:r>
            <a:endParaRPr lang="zh-CN" altLang="en-US" sz="4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9865" y="865370"/>
            <a:ext cx="3125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归一化后的树</a:t>
            </a:r>
            <a:r>
              <a:rPr lang="en-US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: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图片 3" descr="decision_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017" y="1505872"/>
            <a:ext cx="10819965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29865" y="2954653"/>
            <a:ext cx="9353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转化为原始数据的树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:</a:t>
            </a:r>
            <a:endParaRPr lang="zh-CN" altLang="en-US" sz="2800" kern="1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decision_tree_ori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3666490"/>
            <a:ext cx="1120775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68314" y="381134"/>
            <a:ext cx="44142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可视化特征的信息贡献率</a:t>
            </a:r>
            <a:endParaRPr lang="zh-CN" altLang="en-US" sz="2800" kern="1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567" y="1040541"/>
            <a:ext cx="5896866" cy="37494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762172" y="5100920"/>
            <a:ext cx="5896866" cy="25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itchFamily="2" charset="-122"/>
              </a:rPr>
              <a:t>其中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重要特征有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itchFamily="2" charset="-122"/>
              </a:rPr>
              <a:t>ap_hi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极其重要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),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itchFamily="2" charset="-122"/>
              </a:rPr>
              <a:t>age,chlesterol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25872" y="361838"/>
            <a:ext cx="6369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SHAP</a:t>
            </a:r>
            <a:r>
              <a:rPr lang="zh-CN" altLang="en-US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补充解释特征重要性</a:t>
            </a:r>
            <a:endParaRPr lang="zh-CN" altLang="en-US" sz="2800" kern="1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7977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1568" y="1036370"/>
            <a:ext cx="11675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Hapley</a:t>
            </a:r>
            <a:r>
              <a:rPr lang="zh-CN" altLang="en-US" dirty="0"/>
              <a:t>加性解释</a:t>
            </a:r>
            <a:r>
              <a:rPr lang="en-US" altLang="zh-CN" dirty="0"/>
              <a:t>(</a:t>
            </a:r>
            <a:r>
              <a:rPr lang="en-US" altLang="zh-CN" dirty="0" err="1"/>
              <a:t>SHapley</a:t>
            </a:r>
            <a:r>
              <a:rPr lang="en-US" altLang="zh-CN" dirty="0"/>
              <a:t> Additive explanation)</a:t>
            </a:r>
            <a:r>
              <a:rPr lang="zh-CN" altLang="en-US" dirty="0"/>
              <a:t>是一种解释</a:t>
            </a:r>
            <a:r>
              <a:rPr lang="en-US" altLang="zh-CN" dirty="0"/>
              <a:t>-</a:t>
            </a:r>
            <a:r>
              <a:rPr lang="zh-CN" altLang="en-US" dirty="0"/>
              <a:t>的博弈论方法，使用任何机器学习模型</a:t>
            </a:r>
            <a:r>
              <a:rPr lang="en-US" altLang="zh-CN" dirty="0"/>
              <a:t>(</a:t>
            </a:r>
            <a:r>
              <a:rPr lang="zh-CN" altLang="en-US" dirty="0"/>
              <a:t>包括树模型、线性模型和神经网络模型</a:t>
            </a:r>
            <a:r>
              <a:rPr lang="en-US" altLang="zh-CN" dirty="0"/>
              <a:t>)</a:t>
            </a:r>
            <a:r>
              <a:rPr lang="zh-CN" altLang="en-US" dirty="0"/>
              <a:t>网络模型</a:t>
            </a:r>
            <a:r>
              <a:rPr lang="en-US" altLang="zh-CN" dirty="0"/>
              <a:t>)</a:t>
            </a:r>
            <a:r>
              <a:rPr lang="zh-CN" altLang="en-US" dirty="0"/>
              <a:t>。将最优信贷分配与局部解释联系起来博弈论中的物理</a:t>
            </a:r>
            <a:r>
              <a:rPr lang="en-US" altLang="zh-CN" dirty="0"/>
              <a:t>SHAP</a:t>
            </a:r>
            <a:r>
              <a:rPr lang="zh-CN" altLang="en-US" dirty="0"/>
              <a:t>值及其相关扩展。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4666" y="1737797"/>
            <a:ext cx="5089708" cy="338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1317" y="5123655"/>
            <a:ext cx="11869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其中红点表示特征的较大值蓝点表示小数值。“</a:t>
            </a:r>
            <a:r>
              <a:rPr lang="en-US" altLang="zh-CN" dirty="0"/>
              <a:t>+-”</a:t>
            </a:r>
            <a:r>
              <a:rPr lang="zh-CN" altLang="en-US" dirty="0"/>
              <a:t>表示该特性的值与</a:t>
            </a:r>
            <a:r>
              <a:rPr lang="en-US" altLang="zh-CN" dirty="0"/>
              <a:t>SHAP</a:t>
            </a:r>
            <a:r>
              <a:rPr lang="zh-CN" altLang="en-US" dirty="0"/>
              <a:t>值分别呈正</a:t>
            </a:r>
            <a:r>
              <a:rPr lang="en-US" altLang="zh-CN" dirty="0"/>
              <a:t>/</a:t>
            </a:r>
            <a:r>
              <a:rPr lang="zh-CN" altLang="en-US" dirty="0"/>
              <a:t>负相关在</a:t>
            </a:r>
            <a:r>
              <a:rPr lang="en-US" altLang="zh-CN" dirty="0"/>
              <a:t>SHAP</a:t>
            </a:r>
            <a:r>
              <a:rPr lang="zh-CN" altLang="en-US" dirty="0"/>
              <a:t>图中红点和蓝点的贡献，可以推断，只有</a:t>
            </a:r>
            <a:r>
              <a:rPr lang="en-US" altLang="zh-CN" dirty="0" err="1"/>
              <a:t>fol</a:t>
            </a:r>
            <a:r>
              <a:rPr lang="en-US" altLang="zh-CN" dirty="0"/>
              <a:t>-</a:t>
            </a:r>
            <a:r>
              <a:rPr lang="zh-CN" altLang="en-US" dirty="0"/>
              <a:t>以下特征对结果有一定影响。从张成的空间中推断在</a:t>
            </a:r>
            <a:r>
              <a:rPr lang="en-US" altLang="zh-CN" dirty="0"/>
              <a:t>x</a:t>
            </a:r>
            <a:r>
              <a:rPr lang="zh-CN" altLang="en-US" dirty="0"/>
              <a:t>轴上的分布，比较重要的特征是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ap-hi(+), age(+), cholesterol(+), active(-)  </a:t>
            </a:r>
            <a:r>
              <a:rPr lang="zh-CN" altLang="en-US" dirty="0"/>
              <a:t>与常识也匹配。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12926" y="4543328"/>
            <a:ext cx="5023898" cy="914096"/>
          </a:xfrm>
        </p:spPr>
        <p:txBody>
          <a:bodyPr>
            <a:spAutoFit/>
          </a:bodyPr>
          <a:lstStyle/>
          <a:p>
            <a:r>
              <a:rPr lang="zh-CN" altLang="en-US" dirty="0"/>
              <a:t>结论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66978" y="3242261"/>
            <a:ext cx="10458044" cy="181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模型的特征重要性</a:t>
            </a:r>
            <a:r>
              <a:rPr lang="en-US" altLang="zh-CN" sz="2800" dirty="0" err="1"/>
              <a:t>ap_hi</a:t>
            </a:r>
            <a:r>
              <a:rPr lang="en-US" altLang="zh-CN" sz="2800" dirty="0"/>
              <a:t>&gt;age&gt;cholesterol&gt;BMI&gt;active,</a:t>
            </a:r>
            <a:r>
              <a:rPr lang="zh-CN" altLang="en-US" sz="2800" dirty="0"/>
              <a:t>而其中除了</a:t>
            </a:r>
            <a:r>
              <a:rPr lang="en-US" altLang="zh-CN" sz="2800" dirty="0"/>
              <a:t>active</a:t>
            </a:r>
            <a:r>
              <a:rPr lang="zh-CN" altLang="en-US" sz="2800" dirty="0"/>
              <a:t>与是否患病是负相关外，其余都是正相关。即高收缩压、年龄、胆固醇和</a:t>
            </a:r>
            <a:r>
              <a:rPr lang="en-US" altLang="zh-CN" sz="2800" dirty="0"/>
              <a:t>BMI</a:t>
            </a:r>
            <a:r>
              <a:rPr lang="zh-CN" altLang="en-US" sz="2800" dirty="0"/>
              <a:t>偏大的人更易患病，而多运动的人更不易患病。其中收缩压跟是否患病的关系最大。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147381" y="1498219"/>
            <a:ext cx="9353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通过建模和分析，我们得出以下主要结论：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THANK</a:t>
            </a:r>
            <a:endParaRPr lang="en-US" altLang="zh-CN" dirty="0"/>
          </a:p>
          <a:p>
            <a:r>
              <a:rPr lang="en-US" altLang="zh-CN" dirty="0"/>
              <a:t>YOU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Dream what you except</a:t>
            </a:r>
            <a:endParaRPr lang="en-US" altLang="zh-CN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Just go out </a:t>
            </a:r>
            <a:endParaRPr lang="zh-CN" altLang="en-US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4305302" y="3557482"/>
            <a:ext cx="2933700" cy="849468"/>
          </a:xfrm>
        </p:spPr>
        <p:txBody>
          <a:bodyPr>
            <a:spAutoFit/>
          </a:bodyPr>
          <a:lstStyle/>
          <a:p>
            <a:r>
              <a:rPr lang="en-US" altLang="zh-CN" dirty="0"/>
              <a:t>WHATING</a:t>
            </a:r>
            <a:endParaRPr lang="en-US" altLang="zh-CN" dirty="0"/>
          </a:p>
          <a:p>
            <a:r>
              <a:rPr lang="en-US" altLang="zh-CN" dirty="0"/>
              <a:t>POWERPIONT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4"/>
          </p:nvPr>
        </p:nvSpPr>
        <p:spPr>
          <a:xfrm>
            <a:off x="1219200" y="5531416"/>
            <a:ext cx="2933700" cy="325410"/>
          </a:xfrm>
        </p:spPr>
        <p:txBody>
          <a:bodyPr>
            <a:spAutoFit/>
          </a:bodyPr>
          <a:lstStyle/>
          <a:p>
            <a:r>
              <a:rPr lang="zh-CN" altLang="en-US" dirty="0"/>
              <a:t>汇报人：王贺麟</a:t>
            </a:r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5"/>
          </p:nvPr>
        </p:nvSpPr>
        <p:spPr>
          <a:xfrm>
            <a:off x="4152900" y="5531416"/>
            <a:ext cx="3638550" cy="325410"/>
          </a:xfrm>
        </p:spPr>
        <p:txBody>
          <a:bodyPr>
            <a:spAutoFit/>
          </a:bodyPr>
          <a:lstStyle/>
          <a:p>
            <a:r>
              <a:rPr lang="zh-CN" altLang="en-US" dirty="0"/>
              <a:t>汇报时间：</a:t>
            </a:r>
            <a:r>
              <a:rPr lang="en-US" altLang="zh-CN" dirty="0"/>
              <a:t>2024-5-29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3329" y="1338043"/>
            <a:ext cx="9353144" cy="20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pandas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pd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numpy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np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from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collections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Counter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from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sklearn.model_selection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train_test_split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from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sklearn.metrics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roc_curve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auc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matplotlib.pyplot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seaborn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10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加载数据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df.iloc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[:, 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倒数第二列为目标变量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y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df.drop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(columns=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df.columns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其余列为特征变量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x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3329" y="3977582"/>
            <a:ext cx="9353144" cy="101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entropy(y):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counts = Counter(y)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probabilities = [count /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(y)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count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counts.values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-sum(p * np.log2(p)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probabilities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 &gt;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3329" y="5393381"/>
            <a:ext cx="9353144" cy="1372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计算信息增益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information_gain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(X, y, feature):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original_entropy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entropy(y)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values, counts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(X[feature],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return_counts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weighted_entropy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sum((counts[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/ sum(counts)) * entropy(y[X[feature] == v])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v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enumerate(values))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original_entropy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-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weighted_entropy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419" y="1348895"/>
            <a:ext cx="9353144" cy="119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选择最佳特征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best_feature_to_split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(X, y):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features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X.columns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information_gains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information_gain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(X, y, feature)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feature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features]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features[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np.argmax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information_gains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4419" y="2911566"/>
            <a:ext cx="9353144" cy="297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构建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ID3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决策树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id3(X, y, features, depth=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(y)) ==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y.iloc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(features) ==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depth &gt;=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y.mode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best_feature_to_split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(X, y)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tree = {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 {}}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value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(X[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X[X[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== value].drop(columns=[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y[X[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== value]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subtree = id3(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sub_X.columns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depth +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tree[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best_feature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][value] = subtree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tree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9516" y="1064906"/>
            <a:ext cx="9353144" cy="37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进行剪枝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prune(tree, X, y):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(node, X, y):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feature = list(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node.keys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value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node[feature]: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(node[feature][value],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X[X[feature] == value].drop(columns=[feature])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y[X[feature] == value]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node[feature][value]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(node[feature][value],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leaf_counts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Counter(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most_common_label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leaf_counts.most_common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all(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(subtree, str)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subtree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node[feature].values()):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Counter(node[feature].values()).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most_common_label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(tree, X, y)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9516" y="5029019"/>
            <a:ext cx="9353144" cy="173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定义预测函数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predict(tree, sample):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(tree,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tree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feature = list(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tree.keys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sample[feature]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tree[feature]: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predict(tree[feature][sample[feature]], sample)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np.nan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若特征值不在训练集中出现过，返回空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0606" y="1416137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预测测试集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0606" y="2583456"/>
            <a:ext cx="935314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绘制混淆矩阵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sns.heatmap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fmt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'Blues'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'Predicted'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'Actual'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'Confusion Matrix'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0605" y="4510384"/>
            <a:ext cx="9846825" cy="101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计算并绘制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ROC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曲线和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AUC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值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将类别转为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9182" y="2660486"/>
            <a:ext cx="108536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        ID3</a:t>
            </a:r>
            <a:r>
              <a:rPr lang="zh-CN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（</a:t>
            </a:r>
            <a:r>
              <a:rPr lang="en-US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Iterative </a:t>
            </a:r>
            <a:r>
              <a:rPr lang="en-US" altLang="zh-CN" sz="3200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Dichotomiser</a:t>
            </a:r>
            <a:r>
              <a:rPr lang="en-US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 3</a:t>
            </a:r>
            <a:r>
              <a:rPr lang="zh-CN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）算法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是一种广泛使用的决策树算法，由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Ross Quinlan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在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1986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年提出。该算法的设计初衷是通过对数据进行分类以便更好地理解数据，并在机器学习和数据挖掘领域中得到了广泛应用。以下将从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算法的</a:t>
            </a:r>
            <a:r>
              <a:rPr lang="zh-CN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产生原因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、</a:t>
            </a:r>
            <a:r>
              <a:rPr lang="zh-CN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基本原理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以及涉及的</a:t>
            </a:r>
            <a:r>
              <a:rPr lang="zh-CN" altLang="zh-CN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名词定义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等方面进行详细描述。</a:t>
            </a:r>
            <a:endParaRPr lang="zh-CN" altLang="zh-CN" sz="32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占位符 3"/>
          <p:cNvSpPr txBox="1"/>
          <p:nvPr/>
        </p:nvSpPr>
        <p:spPr>
          <a:xfrm>
            <a:off x="3479884" y="1012188"/>
            <a:ext cx="5023898" cy="9140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6600" kern="12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背景简介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9516" y="1064906"/>
            <a:ext cx="9353144" cy="37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进行剪枝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prune(tree, X, y):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(node, X, y):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feature = list(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node.keys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value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node[feature]: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(node[feature][value],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X[X[feature] == value].drop(columns=[feature])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y[X[feature] == value]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node[feature][value]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(node[feature][value],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leaf_counts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Counter(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sub_y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most_common_label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leaf_counts.most_common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all(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(subtree, str)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subtree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node[feature].values()):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Counter(node[feature].values()).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most_common_label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majority_vote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node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prune_node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(tree, X, y)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9516" y="5029019"/>
            <a:ext cx="9353144" cy="173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定义预测函数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predict(tree, sample):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isinstance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(tree,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dict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tree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feature = list(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tree.keys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sample[feature]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tree[feature]: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predict(tree[feature][sample[feature]], sample)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np.nan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若特征值不在训练集中出现过，返回空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150" y="1309132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预测测试集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1150" y="2233260"/>
            <a:ext cx="935314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绘制混淆矩阵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sns.heatmap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fmt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'Blues'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'Predicted'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'Actual'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'Confusion Matrix'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851" y="4239536"/>
            <a:ext cx="12103641" cy="8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计算并绘制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ROC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曲线和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AUC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值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将类别转为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150" y="5548868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_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roc_curve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7883" y="1308854"/>
            <a:ext cx="9353144" cy="4522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plt.plot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color=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darkorange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label=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'ROC curve (area = %0.2f)'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%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plt.plot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], 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], color=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'navy'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linestyle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'--'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plt.xlim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0.0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1.0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plt.ylim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0.0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1.05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'False Positive Rate'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'True Positive Rate'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'Receiver Operating Characteristic (ROC) Curve'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plt.legend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(loc=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"lower right"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10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start a loop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 = []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[]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np.arange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create_model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'dt'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max_depth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model_results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pull().loc[[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'Mean'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]]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models.append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(model)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results.append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model_results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pd.concat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(results,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results.index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np.arange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50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results.plot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150" y="1309132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预测测试集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1150" y="2233260"/>
            <a:ext cx="935314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绘制混淆矩阵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sns.heatmap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fmt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'Blues'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'Predicted'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'Actual'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'Confusion Matrix'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851" y="4239536"/>
            <a:ext cx="12103641" cy="8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计算并绘制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ROC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曲线和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AUC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值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将类别转为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150" y="5548868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_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roc_curve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150" y="1309132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预测测试集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1150" y="2233260"/>
            <a:ext cx="935314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绘制混淆矩阵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sns.heatmap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fmt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'Blues'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'Predicted'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'Actual'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'Confusion Matrix'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851" y="4239536"/>
            <a:ext cx="12103641" cy="8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计算并绘制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ROC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曲线和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AUC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值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将类别转为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150" y="5548868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_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roc_curve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150" y="1309132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预测测试集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1150" y="2233260"/>
            <a:ext cx="935314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绘制混淆矩阵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sns.heatmap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fmt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'Blues'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'Predicted'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'Actual'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'Confusion Matrix'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851" y="4239536"/>
            <a:ext cx="12103641" cy="8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计算并绘制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ROC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曲线和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AUC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值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将类别转为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150" y="5548868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_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roc_curve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1879" y="0"/>
            <a:ext cx="9353144" cy="9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附录：</a:t>
            </a:r>
            <a:r>
              <a:rPr lang="zh-CN" altLang="zh-CN" sz="44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核心代码</a:t>
            </a:r>
            <a:endParaRPr lang="zh-CN" altLang="zh-CN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150" y="1309132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预测测试集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1150" y="2233260"/>
            <a:ext cx="935314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绘制混淆矩阵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confusion_matrix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US" altLang="zh-CN" sz="1800" kern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sns.heatmap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conf_matrix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annot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fmt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cmap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'Blues'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'Predicted'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'Actual'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'Confusion Matrix'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851" y="4239536"/>
            <a:ext cx="12103641" cy="8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计算并绘制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ROC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曲线和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AUC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值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predict(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pruned_tree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x), axis=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将类别转为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和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ea typeface="Courier New" panose="02070309020205020404" pitchFamily="49" charset="0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y_prob.apply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lambda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x: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x ==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y.unique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150" y="5548868"/>
            <a:ext cx="9353144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25"/>
              </a:lnSpc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pr,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_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roc_curve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y_prob_binary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  <a:p>
            <a:pPr algn="l">
              <a:lnSpc>
                <a:spcPts val="1425"/>
              </a:lnSpc>
            </a:pP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roc_auc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auc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tpr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9182" y="2835584"/>
            <a:ext cx="108536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在机器学习的初期，研究人员致力于开发能够自动从数据中提取知识的算法。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决策树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作为一种直观且易于解释的分类模型，迅速引起了研究人员的关注。然而，如何有效地构建决策树成为一个关键问题。</a:t>
            </a:r>
            <a:r>
              <a:rPr lang="en-US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算法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正是为了构建高效且易于理解的决策树而产生的。其</a:t>
            </a:r>
            <a:r>
              <a:rPr lang="zh-CN" altLang="zh-CN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核心思想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是通过信息增益来选择最优特征，从而生成能够很好地对数据进行分类的决策树。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2955" y="1344760"/>
            <a:ext cx="33098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产生原因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2450" y="1609899"/>
            <a:ext cx="10853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ID3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算法的核心思想是利用信息增益来选择划分数据集的特征。信息增益是从信息论中借鉴的概念，用来衡量某一特征对分类结果的不确定性的减少程度。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具体步骤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如下：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9079" y="690823"/>
            <a:ext cx="4270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400" b="1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基本原理</a:t>
            </a:r>
            <a:endParaRPr lang="zh-CN" altLang="en-US" sz="4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52450" y="2405865"/>
            <a:ext cx="9353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1. 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计算数据集的熵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Entropy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）是衡量数据集纯度的一种指标。对于一个分类任务，熵越低，数据集越纯。熵的计算公式为：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079" y="3066787"/>
            <a:ext cx="3112770" cy="76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52450" y="3831327"/>
            <a:ext cx="935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其中，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是数据集，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是类别数，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itchFamily="2" charset="-122"/>
              </a:rPr>
              <a:t>p_i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是属于第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itchFamily="2" charset="-122"/>
              </a:rPr>
              <a:t>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类的样本所占的比例。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52450" y="4287292"/>
            <a:ext cx="9353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 startAt="2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计算特征的条件熵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：条件熵是指在已知某一特征的条件下，数据集的熵。条件熵的计算公式为：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17" y="4933623"/>
            <a:ext cx="40005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52450" y="5797845"/>
            <a:ext cx="935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其中，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是某个特征，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Values(A)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是特征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的所有可能取值，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itchFamily="2" charset="-122"/>
              </a:rPr>
              <a:t>D_v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是特征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取值为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v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的子数据集。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19079" y="690823"/>
            <a:ext cx="4270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4400" b="1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zh-CN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基本原理</a:t>
            </a:r>
            <a:endParaRPr lang="zh-CN" altLang="en-US" sz="4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165292" y="1948665"/>
            <a:ext cx="9353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3.**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计算信息增益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：信息增益是指由于特征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的引入而使得数据集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的不确定性减少的程度。信息增益的计算公式为：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5292" y="3374127"/>
            <a:ext cx="9353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4. 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选择最优特征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算法选择信息增益最大的特征进行数据集的划分，并递归地在每个子数据集上重复上述步骤，直到所有特征都被使用完毕或子数据集中的样本全部属于同一类。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92" y="2571750"/>
            <a:ext cx="40005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65292" y="4910315"/>
            <a:ext cx="9353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5. 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生成决策树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：通过不断地选择最优特征进行划分，最终生成一棵决策树。决策树的每个节点代表一个特征，每个分支代表该特征的一个取值，叶子节点则代表最终的分类结果。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9182" y="2835584"/>
            <a:ext cx="108536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1. **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熵（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Entropy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：用于衡量数据集纯度的指标，熵越低，数据集越纯。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2. **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信息增益（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Information Gain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：特征引入后数据集不确定性的减少程度，信息增益越大，特征的区分能力越强。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3. **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条件熵（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Conditional Entropy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：在已知某特征的条件下，数据集的熵。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4. **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决策树（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Decision Tree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：一种树状结构，用于表示决策过程。内部节点表示特征，分支表示特征的取值，叶子节点表示分类结果。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5. **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递归（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Recursion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：算法通过自身调用自身来解决问题的一种方法，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算法通过递归生成决策树。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2955" y="1344760"/>
            <a:ext cx="33098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名词定义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9180" y="2828835"/>
            <a:ext cx="1085363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         ID3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算法在分类任务中表现良好，特别是在处理离散数据时效果显著，且可解释性好。然而，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算法也存在一些</a:t>
            </a:r>
            <a:r>
              <a:rPr lang="zh-CN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itchFamily="2" charset="-122"/>
              </a:rPr>
              <a:t>局限性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，例如：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1. **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处理连续数据能力有限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itchFamily="2" charset="-122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ID3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itchFamily="2" charset="-122"/>
              </a:rPr>
              <a:t>算法原生支持离散数据，处理连续数据需要预先进行离散化。</a:t>
            </a:r>
            <a:endParaRPr lang="zh-CN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2. 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最关键的，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倾向多值特征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itchFamily="2" charset="-122"/>
              </a:rPr>
              <a:t>**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itchFamily="2" charset="-122"/>
              </a:rPr>
              <a:t>：信息增益对多值特征有偏好，可能导致树的生成过于复杂。</a:t>
            </a:r>
            <a:endParaRPr lang="zh-CN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endParaRPr lang="zh-CN" altLang="zh-CN" sz="24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1080" y="1315577"/>
            <a:ext cx="33098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应用与局限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绿色旅游">
      <a:dk1>
        <a:srgbClr val="010101"/>
      </a:dk1>
      <a:lt1>
        <a:srgbClr val="FFFFFF"/>
      </a:lt1>
      <a:dk2>
        <a:srgbClr val="44546A"/>
      </a:dk2>
      <a:lt2>
        <a:srgbClr val="E7E6E6"/>
      </a:lt2>
      <a:accent1>
        <a:srgbClr val="7BDF9B"/>
      </a:accent1>
      <a:accent2>
        <a:srgbClr val="25AE9E"/>
      </a:accent2>
      <a:accent3>
        <a:srgbClr val="2BC3E3"/>
      </a:accent3>
      <a:accent4>
        <a:srgbClr val="2290FC"/>
      </a:accent4>
      <a:accent5>
        <a:srgbClr val="FC9783"/>
      </a:accent5>
      <a:accent6>
        <a:srgbClr val="FB7598"/>
      </a:accent6>
      <a:hlink>
        <a:srgbClr val="0563C1"/>
      </a:hlink>
      <a:folHlink>
        <a:srgbClr val="954F72"/>
      </a:folHlink>
    </a:clrScheme>
    <a:fontScheme name="绿色旅游">
      <a:majorFont>
        <a:latin typeface="Segoe UI Semibold"/>
        <a:ea typeface="微软雅黑"/>
        <a:cs typeface=""/>
      </a:majorFont>
      <a:minorFont>
        <a:latin typeface="Segoe UI Symbo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13484</Words>
  <Application>WPS 演示</Application>
  <PresentationFormat>宽屏</PresentationFormat>
  <Paragraphs>586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9" baseType="lpstr">
      <vt:lpstr>Arial</vt:lpstr>
      <vt:lpstr>宋体</vt:lpstr>
      <vt:lpstr>Wingdings</vt:lpstr>
      <vt:lpstr>Nimbus Roman No9 L</vt:lpstr>
      <vt:lpstr>Segoe UI Symbol</vt:lpstr>
      <vt:lpstr>FreeSans</vt:lpstr>
      <vt:lpstr>微软雅黑</vt:lpstr>
      <vt:lpstr>文泉驿微米黑</vt:lpstr>
      <vt:lpstr>Segoe UI Light</vt:lpstr>
      <vt:lpstr>Segoe UI Light</vt:lpstr>
      <vt:lpstr>Gubbi</vt:lpstr>
      <vt:lpstr>微软雅黑</vt:lpstr>
      <vt:lpstr>微软雅黑</vt:lpstr>
      <vt:lpstr>Times New Roman</vt:lpstr>
      <vt:lpstr>黑体</vt:lpstr>
      <vt:lpstr>宋体</vt:lpstr>
      <vt:lpstr>Arial Unicode MS</vt:lpstr>
      <vt:lpstr>Segoe UI Semibold</vt:lpstr>
      <vt:lpstr>Calibri</vt:lpstr>
      <vt:lpstr>DejaVu Sans</vt:lpstr>
      <vt:lpstr>Courier New</vt:lpstr>
      <vt:lpstr>Office 主题​​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</dc:creator>
  <cp:lastModifiedBy>whl</cp:lastModifiedBy>
  <cp:revision>182</cp:revision>
  <dcterms:created xsi:type="dcterms:W3CDTF">2024-05-29T16:04:52Z</dcterms:created>
  <dcterms:modified xsi:type="dcterms:W3CDTF">2024-05-29T16:04:52Z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2052-11.1.0.11711</vt:lpwstr>
  </property>
</Properties>
</file>